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9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0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1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2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  <p:sldMasterId id="2147483679" r:id="rId3"/>
    <p:sldMasterId id="2147483691" r:id="rId4"/>
    <p:sldMasterId id="2147483703" r:id="rId5"/>
    <p:sldMasterId id="2147483715" r:id="rId6"/>
    <p:sldMasterId id="2147483727" r:id="rId7"/>
    <p:sldMasterId id="2147483739" r:id="rId8"/>
    <p:sldMasterId id="2147483751" r:id="rId9"/>
    <p:sldMasterId id="2147483763" r:id="rId10"/>
    <p:sldMasterId id="2147483775" r:id="rId11"/>
    <p:sldMasterId id="2147483787" r:id="rId12"/>
    <p:sldMasterId id="2147483799" r:id="rId13"/>
  </p:sldMasterIdLst>
  <p:notesMasterIdLst>
    <p:notesMasterId r:id="rId43"/>
  </p:notesMasterIdLst>
  <p:sldIdLst>
    <p:sldId id="256" r:id="rId14"/>
    <p:sldId id="257" r:id="rId15"/>
    <p:sldId id="269" r:id="rId16"/>
    <p:sldId id="294" r:id="rId17"/>
    <p:sldId id="258" r:id="rId18"/>
    <p:sldId id="259" r:id="rId19"/>
    <p:sldId id="264" r:id="rId20"/>
    <p:sldId id="295" r:id="rId21"/>
    <p:sldId id="263" r:id="rId22"/>
    <p:sldId id="260" r:id="rId23"/>
    <p:sldId id="265" r:id="rId24"/>
    <p:sldId id="266" r:id="rId25"/>
    <p:sldId id="268" r:id="rId26"/>
    <p:sldId id="277" r:id="rId27"/>
    <p:sldId id="279" r:id="rId28"/>
    <p:sldId id="267" r:id="rId29"/>
    <p:sldId id="296" r:id="rId30"/>
    <p:sldId id="270" r:id="rId31"/>
    <p:sldId id="271" r:id="rId32"/>
    <p:sldId id="273" r:id="rId33"/>
    <p:sldId id="275" r:id="rId34"/>
    <p:sldId id="281" r:id="rId35"/>
    <p:sldId id="283" r:id="rId36"/>
    <p:sldId id="287" r:id="rId37"/>
    <p:sldId id="288" r:id="rId38"/>
    <p:sldId id="293" r:id="rId39"/>
    <p:sldId id="292" r:id="rId40"/>
    <p:sldId id="289" r:id="rId41"/>
    <p:sldId id="261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852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C6C39-7EEE-4F09-BB67-CC87AA8FEBD9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9A817-0A1E-4211-A045-D80A2A7044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098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9A817-0A1E-4211-A045-D80A2A7044B3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FDD6A-21B5-4FAB-A4D9-59E5B8B8BC0A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6541d46a5900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ecb4031e37cd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2914650"/>
            <a:ext cx="33147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8" descr="0_89604_568ac41e_M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1844675"/>
            <a:ext cx="130016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F72B5-5C36-4454-85A6-B719DCB6E237}" type="datetimeFigureOut">
              <a:rPr lang="ru-RU"/>
              <a:pPr>
                <a:defRPr/>
              </a:pPr>
              <a:t>05.02.2017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3D703-E27A-4115-94E5-8363234B7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626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4943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86563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08477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6636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60810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20905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0816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1505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9553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571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35986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0721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96189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66974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80291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83729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7805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35949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57136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3321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88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00137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00676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1920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6627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683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9186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52430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1408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92662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1316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501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87968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77993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0448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46317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2264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77093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16015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96386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382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684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312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26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88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034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66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0_a1a93_57fe433b_orig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2636838"/>
            <a:ext cx="2309812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4db66d823c0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2813" y="4219575"/>
            <a:ext cx="3151187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9"/>
          <p:cNvGrpSpPr>
            <a:grpSpLocks/>
          </p:cNvGrpSpPr>
          <p:nvPr/>
        </p:nvGrpSpPr>
        <p:grpSpPr bwMode="auto">
          <a:xfrm>
            <a:off x="1835150" y="5661025"/>
            <a:ext cx="7308850" cy="1196975"/>
            <a:chOff x="0" y="4793739"/>
            <a:chExt cx="9144000" cy="2064261"/>
          </a:xfrm>
        </p:grpSpPr>
        <p:pic>
          <p:nvPicPr>
            <p:cNvPr id="7" name="Рисунок 9" descr="0_fe7f9_3e19977b_orig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0" descr="0_fe7f9_3e19977b_orig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14"/>
          <p:cNvGrpSpPr>
            <a:grpSpLocks/>
          </p:cNvGrpSpPr>
          <p:nvPr/>
        </p:nvGrpSpPr>
        <p:grpSpPr bwMode="auto">
          <a:xfrm>
            <a:off x="0" y="5661025"/>
            <a:ext cx="7308850" cy="1196975"/>
            <a:chOff x="0" y="4793739"/>
            <a:chExt cx="9144000" cy="2064261"/>
          </a:xfrm>
        </p:grpSpPr>
        <p:pic>
          <p:nvPicPr>
            <p:cNvPr id="10" name="Рисунок 12" descr="0_fe7f9_3e19977b_orig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3" descr="0_fe7f9_3e19977b_orig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Рисунок 14" descr="Рисунок1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652963"/>
            <a:ext cx="147637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502D4-E36A-431A-BB6F-D48C9CBC8F3D}" type="datetimeFigureOut">
              <a:rPr lang="ru-RU"/>
              <a:pPr>
                <a:defRPr/>
              </a:pPr>
              <a:t>05.02.2017</a:t>
            </a:fld>
            <a:endParaRPr lang="ru-RU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E8039-6719-4026-B0E4-A5433EAB8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950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394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081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66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6125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976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746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8352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595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28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baby3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21163"/>
            <a:ext cx="2646363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551f743ee188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8550" y="4221163"/>
            <a:ext cx="296545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9"/>
          <p:cNvGrpSpPr>
            <a:grpSpLocks/>
          </p:cNvGrpSpPr>
          <p:nvPr/>
        </p:nvGrpSpPr>
        <p:grpSpPr bwMode="auto">
          <a:xfrm>
            <a:off x="1258888" y="6092825"/>
            <a:ext cx="7885112" cy="765175"/>
            <a:chOff x="1" y="5770398"/>
            <a:chExt cx="9143999" cy="1087602"/>
          </a:xfrm>
        </p:grpSpPr>
        <p:pic>
          <p:nvPicPr>
            <p:cNvPr id="6" name="Рисунок 9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0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1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12"/>
          <p:cNvGrpSpPr>
            <a:grpSpLocks/>
          </p:cNvGrpSpPr>
          <p:nvPr/>
        </p:nvGrpSpPr>
        <p:grpSpPr bwMode="auto">
          <a:xfrm>
            <a:off x="0" y="6092825"/>
            <a:ext cx="7885113" cy="765175"/>
            <a:chOff x="1" y="5770398"/>
            <a:chExt cx="9143999" cy="1087602"/>
          </a:xfrm>
        </p:grpSpPr>
        <p:pic>
          <p:nvPicPr>
            <p:cNvPr id="10" name="Рисунок 13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4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15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F60E4-AF2B-4845-8A4B-670F6818463E}" type="datetimeFigureOut">
              <a:rPr lang="ru-RU"/>
              <a:pPr>
                <a:defRPr/>
              </a:pPr>
              <a:t>05.02.2017</a:t>
            </a:fld>
            <a:endParaRPr lang="ru-RU"/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6AEA-19BF-41C5-B5E9-1A25B0FCA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455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5288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4248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9251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0045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1241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384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1802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6336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742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b9c0b6dd666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4005263"/>
            <a:ext cx="212566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0" y="5778500"/>
            <a:ext cx="9144000" cy="1079500"/>
            <a:chOff x="0" y="5777880"/>
            <a:chExt cx="9144000" cy="1080120"/>
          </a:xfrm>
        </p:grpSpPr>
        <p:pic>
          <p:nvPicPr>
            <p:cNvPr id="4" name="Рисунок 8" descr="0_a01d9_415b13cb_M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3511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9" descr="0_a01d9_415b13cb_M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624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10" descr="0_a01d9_415b13cb_M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Рисунок 11" descr="386da46faaeb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1313" y="3619500"/>
            <a:ext cx="25558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7315C-0285-4F6B-B3C3-B626B353F398}" type="datetimeFigureOut">
              <a:rPr lang="ru-RU"/>
              <a:pPr>
                <a:defRPr/>
              </a:pPr>
              <a:t>05.02.2017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BB2D4-9398-4CAD-8D5B-AF69CD135A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5679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5406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1078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241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7397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5287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203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2314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7270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049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42373f9d298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3860800"/>
            <a:ext cx="2987675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ec75d3390f5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83088"/>
            <a:ext cx="216693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1835150" y="5876925"/>
            <a:ext cx="7308850" cy="981075"/>
            <a:chOff x="0" y="4793739"/>
            <a:chExt cx="9144000" cy="2064261"/>
          </a:xfrm>
        </p:grpSpPr>
        <p:pic>
          <p:nvPicPr>
            <p:cNvPr id="6" name="Рисунок 9" descr="0_fe7f9_3e19977b_orig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0" descr="0_fe7f9_3e19977b_orig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Группа 11"/>
          <p:cNvGrpSpPr>
            <a:grpSpLocks/>
          </p:cNvGrpSpPr>
          <p:nvPr/>
        </p:nvGrpSpPr>
        <p:grpSpPr bwMode="auto">
          <a:xfrm>
            <a:off x="0" y="5876925"/>
            <a:ext cx="7308850" cy="981075"/>
            <a:chOff x="0" y="4793739"/>
            <a:chExt cx="9144000" cy="2064261"/>
          </a:xfrm>
        </p:grpSpPr>
        <p:pic>
          <p:nvPicPr>
            <p:cNvPr id="9" name="Рисунок 12" descr="0_fe7f9_3e19977b_orig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13" descr="0_fe7f9_3e19977b_orig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F07E2-C52D-4E2E-AFD1-9E3B4A96E9CE}" type="datetimeFigureOut">
              <a:rPr lang="ru-RU"/>
              <a:pPr>
                <a:defRPr/>
              </a:pPr>
              <a:t>05.02.2017</a:t>
            </a:fld>
            <a:endParaRPr lang="ru-RU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DC78C-5195-4D1F-985C-0D9C6391D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3834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7029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5375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5180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7539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32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1967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7319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822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539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0472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1812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2458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9215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8503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0378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5915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1255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0598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3034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382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2445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5137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5428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915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6287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9607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3058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0750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023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1975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18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386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2086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7850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7472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0183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1944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3040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11387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4866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4766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004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98327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0513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42743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954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10583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3564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75290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23190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05792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9453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28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81473A-7CB8-4AD3-A0D0-C54C6C710754}" type="datetimeFigureOut">
              <a:rPr lang="ru-RU"/>
              <a:pPr>
                <a:defRPr/>
              </a:pPr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EE7BD7-4260-4B19-BD3C-24284EE14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05.02.2017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50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05.02.2017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05.02.2017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17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05.02.2017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58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05.02.2017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19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05.02.2017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05.02.2017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06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05.02.2017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79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05.02.2017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996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05.02.2017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39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05.02.2017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07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7440A9D-723E-4744-BCED-19E096009EA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05.02.2017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37FA651-E438-4680-9C4A-5512656D865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04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3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908720"/>
            <a:ext cx="5328592" cy="42165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 smtClean="0">
              <a:ln w="10541" cmpd="sng">
                <a:solidFill>
                  <a:schemeClr val="accent5"/>
                </a:solidFill>
                <a:prstDash val="solid"/>
              </a:ln>
              <a:solidFill>
                <a:schemeClr val="accent5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ln w="10541" cmpd="sng">
                <a:solidFill>
                  <a:schemeClr val="accent5"/>
                </a:solidFill>
                <a:prstDash val="solid"/>
              </a:ln>
              <a:solidFill>
                <a:schemeClr val="accent5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 smtClean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latin typeface="Monotype Corsiva" pitchFamily="66" charset="0"/>
                <a:cs typeface="+mn-cs"/>
              </a:rPr>
              <a:t>Игра в жизни ребёнка дошкольника</a:t>
            </a:r>
            <a:endParaRPr lang="ru-RU" sz="6000" b="1" i="1" dirty="0">
              <a:ln w="10541" cmpd="sng">
                <a:solidFill>
                  <a:schemeClr val="accent5"/>
                </a:solidFill>
                <a:prstDash val="solid"/>
              </a:ln>
              <a:solidFill>
                <a:schemeClr val="accent5"/>
              </a:solidFill>
              <a:latin typeface="Monotype Corsiva" pitchFamily="66" charset="0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755576" y="5805264"/>
            <a:ext cx="5689228" cy="8640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260648"/>
            <a:ext cx="51663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/>
              <a:t>Подвижная игра</a:t>
            </a:r>
            <a:endParaRPr lang="ru-RU" sz="44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980728"/>
            <a:ext cx="74168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4">
                    <a:lumMod val="10000"/>
                  </a:schemeClr>
                </a:solidFill>
              </a:rPr>
              <a:t>В этих играх дети сосредоточивают свое внимание на игровом объекте. Это улучшает устойчивость их внимания, помогают преодолеть рассеянность и быструю отвлекаемость. Дети накапливают двигательный опыт и постепенной у них формируется более высокий уровень развития произвольных движений.  Коллективная подвижная игра ставит ребенка в такое положение, когда ум начинает работать живо и энергично, действия становятся точными, движения четкими. </a:t>
            </a:r>
            <a:endParaRPr lang="ru-RU" b="1" i="1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1026" name="Picture 2" descr="C:\Documents and Settings\1\Рабочий стол\100_95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25" y="3717032"/>
            <a:ext cx="4123110" cy="233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Театрализованная игра.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340768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Способствует развитию речи - обогащает  образными сравнениями, литературными оборотами, делает более эмоциональной и выразительной.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404664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.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332656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Дидактическая игра.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052736"/>
            <a:ext cx="66247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endParaRPr lang="ru-RU" b="1" i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algn="just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Игры 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этого типа привлекают детей своей особой занимательностью.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Они очень важны для детей. Ребенку кажется, что он просто развлекается, но на самом деле он тренирует воображение, мышление, развивает свои творческие способности.</a:t>
            </a:r>
            <a:endParaRPr lang="ru-RU" b="1" i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Экологическая игра.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340768"/>
            <a:ext cx="82809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latin typeface="+mn-lt"/>
            </a:endParaRPr>
          </a:p>
          <a:p>
            <a:endParaRPr lang="ru-RU" b="1" i="1" dirty="0">
              <a:latin typeface="+mn-lt"/>
            </a:endParaRPr>
          </a:p>
          <a:p>
            <a:r>
              <a:rPr lang="ru-RU" b="1" i="1" dirty="0" smtClean="0">
                <a:latin typeface="+mn-lt"/>
              </a:rPr>
              <a:t>В </a:t>
            </a:r>
            <a:r>
              <a:rPr lang="ru-RU" b="1" i="1" dirty="0" smtClean="0">
                <a:latin typeface="+mn-lt"/>
              </a:rPr>
              <a:t>дошкольном возрасте закладываются основы взаимодействия с природой, при помощи взрослых ребенок начинает осознавать ее как общую ценность для всех людей.</a:t>
            </a:r>
          </a:p>
          <a:p>
            <a:r>
              <a:rPr lang="ru-RU" b="1" i="1" dirty="0" smtClean="0">
                <a:latin typeface="+mn-lt"/>
              </a:rPr>
              <a:t>Удовлетворить детскую любознательность, вовлечь ребенка в активное освоение окружающего мира, помочь ему овладеть способами познания связей между предметами и явлениями позволит именно игра. Отражая впечатления от жизненных явлений в образах игры, дети испытывают эстетические и нравственные чувства. Игра способствует углубленному переживанию детей, расширению их представлений о мире.</a:t>
            </a:r>
            <a:endParaRPr lang="ru-RU" b="1" i="1" dirty="0"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-70195" y="-171401"/>
            <a:ext cx="9144000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488" y="642918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Calibri"/>
                <a:cs typeface="+mn-cs"/>
              </a:rPr>
              <a:t>РАЗВИВАЮЩИЕ ИГРЫ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Calibri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1484784"/>
            <a:ext cx="5454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kern="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Книжки- раскраски, шнуровки, лото</a:t>
            </a:r>
            <a:r>
              <a:rPr lang="ru-RU" sz="2400" i="1" kern="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kern="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конструкторы «</a:t>
            </a:r>
            <a:r>
              <a:rPr lang="ru-RU" sz="2400" b="1" i="1" kern="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400" b="1" i="1" kern="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игры- </a:t>
            </a:r>
            <a:r>
              <a:rPr lang="ru-RU" sz="2400" b="1" i="1" kern="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пазлы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Documents and Settings\1\Рабочий стол\IMG_20160325_09551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4104456" cy="2736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Documents and Settings\1\Рабочий стол\IMG_20160325_09534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96952"/>
            <a:ext cx="3816424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560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2" y="0"/>
            <a:ext cx="9144000" cy="6858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357422" y="571480"/>
            <a:ext cx="564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Calibri"/>
                <a:cs typeface="+mn-cs"/>
              </a:rPr>
              <a:t>КОНСТРУКТОРСКИЕ ИГРЫ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Calibri"/>
              <a:cs typeface="+mn-cs"/>
            </a:endParaRPr>
          </a:p>
        </p:txBody>
      </p:sp>
      <p:pic>
        <p:nvPicPr>
          <p:cNvPr id="12" name="Рисунок 11" descr="C:\Documents and Settings\1\Рабочий стол\IMG_20160324_16000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3960443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Documents and Settings\1\Рабочий стол\IMG_20160317_16241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5"/>
            <a:ext cx="3588256" cy="2808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458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Игры с природным материалом.</a:t>
            </a:r>
            <a:endParaRPr lang="ru-RU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268759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+mn-lt"/>
              </a:rPr>
              <a:t>Игры с природным материалом имеют неограниченный диапазон влияния на развитие личности ребенка. Они обеспечивают чувственный опыт ребенка, развивают анализаторы, сенсорные способности. Способы чувственного познания, умение выделять те или иные качества предметов развиваются в процессе содержательной интересной деятельности, прежде всего в игре. Развивается мышление, логические операции, умение обобщать, делать выводы. Развивается наблюдательность и интерес к естественным факторам.</a:t>
            </a:r>
            <a:endParaRPr lang="ru-RU" b="1" i="1" dirty="0">
              <a:latin typeface="+mn-lt"/>
            </a:endParaRPr>
          </a:p>
        </p:txBody>
      </p:sp>
      <p:pic>
        <p:nvPicPr>
          <p:cNvPr id="4" name="Рисунок 3" descr="C:\Documents and Settings\1\Рабочий стол\IMG_20150918_103355_1C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3960440" cy="2518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Documents and Settings\1\Рабочий стол\IMG_20160321_10545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45024"/>
            <a:ext cx="3519289" cy="234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2800" dirty="0" smtClean="0">
                <a:latin typeface="+mn-lt"/>
              </a:rPr>
              <a:t>КОММУНИКАТИВНЫЕ ИГРЫ</a:t>
            </a:r>
            <a:endParaRPr lang="ru-RU" sz="2800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052736"/>
            <a:ext cx="734481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kern="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Коммуникативные игры способствуют развитию у детей представлений о себе, своих чувствах, желаниях, способностях, умению позиционировать себя.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kern="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Дети учатся понимать других, считаться с интересами сверстников, сопереживать, уступать</a:t>
            </a:r>
            <a:r>
              <a:rPr lang="ru-RU" sz="2400" b="1" i="1" kern="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i="1" kern="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Рисунок 3" descr="C:\Documents and Settings\1\Рабочий стол\100_875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07294"/>
            <a:ext cx="3744416" cy="24362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7320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КАКИЕ  БЫВАЮТ ИГРУШКИ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89744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2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71670" y="428604"/>
            <a:ext cx="5357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Calibri"/>
                <a:cs typeface="+mn-cs"/>
              </a:rPr>
              <a:t>Игрушки, помогающие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Calibri"/>
                <a:cs typeface="+mn-cs"/>
              </a:rPr>
              <a:t>выплеснуть агрессию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Calibri"/>
              <a:cs typeface="+mn-cs"/>
            </a:endParaRPr>
          </a:p>
        </p:txBody>
      </p:sp>
      <p:pic>
        <p:nvPicPr>
          <p:cNvPr id="23556" name="Picture 4" descr="http://shaiba-dom.ru/_photo/igri/da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928802"/>
            <a:ext cx="2314564" cy="2314565"/>
          </a:xfrm>
          <a:prstGeom prst="rect">
            <a:avLst/>
          </a:prstGeom>
          <a:noFill/>
        </p:spPr>
      </p:pic>
      <p:pic>
        <p:nvPicPr>
          <p:cNvPr id="23558" name="Picture 6" descr="http://www.mirigrushek.net/images/product_images/original_images/2106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3116"/>
            <a:ext cx="2657498" cy="1771665"/>
          </a:xfrm>
          <a:prstGeom prst="rect">
            <a:avLst/>
          </a:prstGeom>
          <a:noFill/>
        </p:spPr>
      </p:pic>
      <p:pic>
        <p:nvPicPr>
          <p:cNvPr id="23560" name="Picture 8" descr="http://www.eradetstva.ru/products_pictures/big/Bokserskiy_nabor_RF_malyy-3953-00.jpg"/>
          <p:cNvPicPr>
            <a:picLocks noChangeAspect="1" noChangeArrowheads="1"/>
          </p:cNvPicPr>
          <p:nvPr/>
        </p:nvPicPr>
        <p:blipFill>
          <a:blip r:embed="rId5" cstate="print"/>
          <a:srcRect t="10989" b="14834"/>
          <a:stretch>
            <a:fillRect/>
          </a:stretch>
        </p:blipFill>
        <p:spPr bwMode="auto">
          <a:xfrm>
            <a:off x="6500826" y="4786322"/>
            <a:ext cx="1903500" cy="1714512"/>
          </a:xfrm>
          <a:prstGeom prst="rect">
            <a:avLst/>
          </a:prstGeom>
          <a:noFill/>
        </p:spPr>
      </p:pic>
      <p:pic>
        <p:nvPicPr>
          <p:cNvPr id="23562" name="Picture 10" descr="http://up.metachan.ru/jpg/1278/12786328573675858.jpg"/>
          <p:cNvPicPr>
            <a:picLocks noChangeAspect="1" noChangeArrowheads="1"/>
          </p:cNvPicPr>
          <p:nvPr/>
        </p:nvPicPr>
        <p:blipFill>
          <a:blip r:embed="rId6"/>
          <a:srcRect t="8571" r="5865"/>
          <a:stretch>
            <a:fillRect/>
          </a:stretch>
        </p:blipFill>
        <p:spPr bwMode="auto">
          <a:xfrm>
            <a:off x="2428860" y="4214818"/>
            <a:ext cx="2536048" cy="2028816"/>
          </a:xfrm>
          <a:prstGeom prst="rect">
            <a:avLst/>
          </a:prstGeom>
          <a:noFill/>
        </p:spPr>
      </p:pic>
      <p:pic>
        <p:nvPicPr>
          <p:cNvPr id="23564" name="Picture 12" descr="http://chembarisova.ru/sbip_files_product/3000/2245/80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4071942"/>
            <a:ext cx="1753732" cy="2286016"/>
          </a:xfrm>
          <a:prstGeom prst="rect">
            <a:avLst/>
          </a:prstGeom>
          <a:noFill/>
        </p:spPr>
      </p:pic>
      <p:pic>
        <p:nvPicPr>
          <p:cNvPr id="23568" name="Picture 16" descr="http://www.modelkits.com.ua/images/rsgallery/original/Foto_3.jpg"/>
          <p:cNvPicPr>
            <a:picLocks noChangeAspect="1" noChangeArrowheads="1"/>
          </p:cNvPicPr>
          <p:nvPr/>
        </p:nvPicPr>
        <p:blipFill>
          <a:blip r:embed="rId8"/>
          <a:srcRect l="7246" r="7608"/>
          <a:stretch>
            <a:fillRect/>
          </a:stretch>
        </p:blipFill>
        <p:spPr bwMode="auto">
          <a:xfrm>
            <a:off x="2928926" y="2143116"/>
            <a:ext cx="2714644" cy="1640327"/>
          </a:xfrm>
          <a:prstGeom prst="rect">
            <a:avLst/>
          </a:prstGeom>
          <a:noFill/>
        </p:spPr>
      </p:pic>
      <p:pic>
        <p:nvPicPr>
          <p:cNvPr id="23566" name="Picture 14" descr="http://storage0.dms.mpinteractiv.ro/media/401/581/7967/6447675/1/ball.jpg?width=6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3438" y="3643314"/>
            <a:ext cx="2121682" cy="20294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282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3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58018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68313" y="908720"/>
            <a:ext cx="8229600" cy="517458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Игра — это огромное светлое окно, через которое в духовный мир ребенка вливается живительный поток представлений, понятий об окружающем мире. Игра — это искра, зажигающая огонек пытливости и любознательности. </a:t>
            </a:r>
            <a:br>
              <a:rPr lang="ru-RU" dirty="0" smtClean="0"/>
            </a:br>
            <a:r>
              <a:rPr lang="ru-RU" dirty="0" smtClean="0"/>
              <a:t>Сухомлинский В. А.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2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25510" y="777187"/>
            <a:ext cx="6368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Calibri"/>
                <a:cs typeface="+mn-cs"/>
              </a:rPr>
              <a:t>Игрушки из реальной жизни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Calibri"/>
              <a:cs typeface="+mn-cs"/>
            </a:endParaRPr>
          </a:p>
        </p:txBody>
      </p:sp>
      <p:pic>
        <p:nvPicPr>
          <p:cNvPr id="24580" name="Picture 4" descr="http://www.tigrusha.ru/img/p/1132-2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643050"/>
            <a:ext cx="2314564" cy="2314565"/>
          </a:xfrm>
          <a:prstGeom prst="rect">
            <a:avLst/>
          </a:prstGeom>
          <a:noFill/>
        </p:spPr>
      </p:pic>
      <p:pic>
        <p:nvPicPr>
          <p:cNvPr id="24586" name="Picture 10" descr="http://img-sotmarket.ru/140x200/img/detskie_tovary/detskie_igrushki/kukly/zapf_creation/f03_zapf_creation_baby_born_interaktivnaja_43_sm_815_7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1785925"/>
            <a:ext cx="1785950" cy="4013371"/>
          </a:xfrm>
          <a:prstGeom prst="rect">
            <a:avLst/>
          </a:prstGeom>
          <a:noFill/>
        </p:spPr>
      </p:pic>
      <p:pic>
        <p:nvPicPr>
          <p:cNvPr id="24590" name="Picture 14" descr="http://www.mirmalisha.ru/images/product_images/popup_images/4653_0.jpg"/>
          <p:cNvPicPr>
            <a:picLocks noChangeAspect="1" noChangeArrowheads="1"/>
          </p:cNvPicPr>
          <p:nvPr/>
        </p:nvPicPr>
        <p:blipFill>
          <a:blip r:embed="rId5"/>
          <a:srcRect r="10207"/>
          <a:stretch>
            <a:fillRect/>
          </a:stretch>
        </p:blipFill>
        <p:spPr bwMode="auto">
          <a:xfrm>
            <a:off x="6143636" y="1643050"/>
            <a:ext cx="2643206" cy="2211314"/>
          </a:xfrm>
          <a:prstGeom prst="rect">
            <a:avLst/>
          </a:prstGeom>
          <a:noFill/>
        </p:spPr>
      </p:pic>
      <p:pic>
        <p:nvPicPr>
          <p:cNvPr id="24578" name="Picture 2" descr="http://www.veselinka.su/content/catalog/big/1759_img.jpg"/>
          <p:cNvPicPr>
            <a:picLocks noChangeAspect="1" noChangeArrowheads="1"/>
          </p:cNvPicPr>
          <p:nvPr/>
        </p:nvPicPr>
        <p:blipFill>
          <a:blip r:embed="rId6"/>
          <a:srcRect l="4237" r="2542" b="6220"/>
          <a:stretch>
            <a:fillRect/>
          </a:stretch>
        </p:blipFill>
        <p:spPr bwMode="auto">
          <a:xfrm>
            <a:off x="285720" y="4071942"/>
            <a:ext cx="3143272" cy="2428892"/>
          </a:xfrm>
          <a:prstGeom prst="rect">
            <a:avLst/>
          </a:prstGeom>
          <a:noFill/>
        </p:spPr>
      </p:pic>
      <p:pic>
        <p:nvPicPr>
          <p:cNvPr id="24588" name="Picture 12" descr="http://rada-baby.ru/products_pictures/detskie-vesy-zavod--363-B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4071942"/>
            <a:ext cx="1798879" cy="24879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577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2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57356" y="571480"/>
            <a:ext cx="728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Calibri"/>
                <a:cs typeface="+mn-cs"/>
              </a:rPr>
              <a:t>Игрушки для развития творческой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Calibri"/>
                <a:cs typeface="+mn-cs"/>
              </a:rPr>
              <a:t>фантазии и самовыражения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Calibri"/>
              <a:cs typeface="+mn-cs"/>
            </a:endParaRPr>
          </a:p>
        </p:txBody>
      </p:sp>
      <p:pic>
        <p:nvPicPr>
          <p:cNvPr id="22532" name="Picture 4" descr="&amp;Kcy;&amp;ocy;&amp;ncy;&amp;scy;&amp;tcy;&amp;rcy;&amp;ucy;&amp;kcy;&amp;tcy;&amp;ocy;&amp;rcy; 40 &amp;dcy;&amp;iecy;&amp;tcy;&amp;acy;&amp;lcy;&amp;iecy;&amp;jcy; Pilsan"/>
          <p:cNvPicPr>
            <a:picLocks noChangeAspect="1" noChangeArrowheads="1"/>
          </p:cNvPicPr>
          <p:nvPr/>
        </p:nvPicPr>
        <p:blipFill>
          <a:blip r:embed="rId3"/>
          <a:srcRect l="43500" t="9000" b="26499"/>
          <a:stretch>
            <a:fillRect/>
          </a:stretch>
        </p:blipFill>
        <p:spPr bwMode="auto">
          <a:xfrm>
            <a:off x="2928926" y="1887712"/>
            <a:ext cx="2047856" cy="2337847"/>
          </a:xfrm>
          <a:prstGeom prst="rect">
            <a:avLst/>
          </a:prstGeom>
          <a:noFill/>
        </p:spPr>
      </p:pic>
      <p:pic>
        <p:nvPicPr>
          <p:cNvPr id="22534" name="Picture 6" descr="http://www.segment.ru/data/images/plastilin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409461"/>
            <a:ext cx="2871780" cy="2081000"/>
          </a:xfrm>
          <a:prstGeom prst="rect">
            <a:avLst/>
          </a:prstGeom>
          <a:noFill/>
        </p:spPr>
      </p:pic>
      <p:pic>
        <p:nvPicPr>
          <p:cNvPr id="22536" name="Picture 8" descr="http://im6-tub-ru.yandex.net/i?id=341737594-25-72&amp;n=21"/>
          <p:cNvPicPr>
            <a:picLocks noChangeAspect="1" noChangeArrowheads="1"/>
          </p:cNvPicPr>
          <p:nvPr/>
        </p:nvPicPr>
        <p:blipFill>
          <a:blip r:embed="rId5"/>
          <a:srcRect l="2502" t="3235"/>
          <a:stretch>
            <a:fillRect/>
          </a:stretch>
        </p:blipFill>
        <p:spPr bwMode="auto">
          <a:xfrm>
            <a:off x="428596" y="4429132"/>
            <a:ext cx="2784146" cy="2136488"/>
          </a:xfrm>
          <a:prstGeom prst="rect">
            <a:avLst/>
          </a:prstGeom>
          <a:noFill/>
        </p:spPr>
      </p:pic>
      <p:pic>
        <p:nvPicPr>
          <p:cNvPr id="22538" name="Picture 10" descr="http://web-igrushki.ru/img/100109297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2214554"/>
            <a:ext cx="1905000" cy="1905000"/>
          </a:xfrm>
          <a:prstGeom prst="rect">
            <a:avLst/>
          </a:prstGeom>
          <a:noFill/>
        </p:spPr>
      </p:pic>
      <p:pic>
        <p:nvPicPr>
          <p:cNvPr id="22540" name="Picture 12" descr="http://www.hohloma.org/images/tovary/0033.jpg"/>
          <p:cNvPicPr>
            <a:picLocks noChangeAspect="1" noChangeArrowheads="1"/>
          </p:cNvPicPr>
          <p:nvPr/>
        </p:nvPicPr>
        <p:blipFill>
          <a:blip r:embed="rId7"/>
          <a:srcRect l="21645" r="24242"/>
          <a:stretch>
            <a:fillRect/>
          </a:stretch>
        </p:blipFill>
        <p:spPr bwMode="auto">
          <a:xfrm>
            <a:off x="7286644" y="1912832"/>
            <a:ext cx="1643074" cy="2280949"/>
          </a:xfrm>
          <a:prstGeom prst="rect">
            <a:avLst/>
          </a:prstGeom>
          <a:noFill/>
        </p:spPr>
      </p:pic>
      <p:pic>
        <p:nvPicPr>
          <p:cNvPr id="22542" name="Picture 14" descr="http://sh14.oskoluno.ru/images/psiholog.files/for_husb.files/image002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2143116"/>
            <a:ext cx="2190779" cy="1505663"/>
          </a:xfrm>
          <a:prstGeom prst="rect">
            <a:avLst/>
          </a:prstGeom>
          <a:noFill/>
        </p:spPr>
      </p:pic>
      <p:pic>
        <p:nvPicPr>
          <p:cNvPr id="22544" name="Picture 16" descr="http://www.korablik.ru/upload/catalog/585/585_600.jpg"/>
          <p:cNvPicPr>
            <a:picLocks noChangeAspect="1" noChangeArrowheads="1"/>
          </p:cNvPicPr>
          <p:nvPr/>
        </p:nvPicPr>
        <p:blipFill>
          <a:blip r:embed="rId9"/>
          <a:srcRect l="9950" r="10447"/>
          <a:stretch>
            <a:fillRect/>
          </a:stretch>
        </p:blipFill>
        <p:spPr bwMode="auto">
          <a:xfrm>
            <a:off x="3428992" y="4643446"/>
            <a:ext cx="2286016" cy="1914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030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714356"/>
            <a:ext cx="131819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Calibri"/>
                <a:cs typeface="+mn-cs"/>
              </a:rPr>
              <a:t>Развивающие: настольно- печатные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Calibri"/>
                <a:cs typeface="+mn-cs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Calibri"/>
                <a:cs typeface="+mn-cs"/>
              </a:rPr>
              <a:t> </a:t>
            </a:r>
            <a:r>
              <a:rPr lang="ru-RU" sz="3600" b="1" dirty="0" err="1">
                <a:solidFill>
                  <a:schemeClr val="accent3">
                    <a:lumMod val="50000"/>
                  </a:schemeClr>
                </a:solidFill>
                <a:latin typeface="Calibri"/>
                <a:cs typeface="+mn-cs"/>
              </a:rPr>
              <a:t>Дьенеша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Calibri"/>
                <a:cs typeface="+mn-cs"/>
              </a:rPr>
              <a:t>, </a:t>
            </a:r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  <a:latin typeface="Calibri"/>
                <a:cs typeface="+mn-cs"/>
              </a:rPr>
              <a:t>Кюизенера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Calibri"/>
                <a:cs typeface="+mn-cs"/>
              </a:rPr>
              <a:t> </a:t>
            </a:r>
            <a:r>
              <a:rPr lang="ru-RU" sz="3600" b="1" dirty="0">
                <a:solidFill>
                  <a:prstClr val="black"/>
                </a:solidFill>
                <a:latin typeface="Calibri"/>
                <a:cs typeface="+mn-cs"/>
              </a:rPr>
              <a:t>…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21506" name="Picture 2" descr="http://www.megakot.ru/pictures/umnye_igry_rebusy_00032909_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143380"/>
            <a:ext cx="2357454" cy="2357455"/>
          </a:xfrm>
          <a:prstGeom prst="rect">
            <a:avLst/>
          </a:prstGeom>
          <a:noFill/>
        </p:spPr>
      </p:pic>
      <p:pic>
        <p:nvPicPr>
          <p:cNvPr id="21508" name="Picture 4" descr="http://linerost.ru/d/301394/d/2_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4143380"/>
            <a:ext cx="2381240" cy="2381240"/>
          </a:xfrm>
          <a:prstGeom prst="rect">
            <a:avLst/>
          </a:prstGeom>
          <a:noFill/>
        </p:spPr>
      </p:pic>
      <p:pic>
        <p:nvPicPr>
          <p:cNvPr id="21510" name="Picture 6" descr="http://hoztovar-spb.ru/d/237409/d/imag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4143380"/>
            <a:ext cx="2381240" cy="2381240"/>
          </a:xfrm>
          <a:prstGeom prst="rect">
            <a:avLst/>
          </a:prstGeom>
          <a:noFill/>
        </p:spPr>
      </p:pic>
      <p:pic>
        <p:nvPicPr>
          <p:cNvPr id="21512" name="Picture 8" descr="http://images.tiu.ru/68511_w640_h640_0001791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1928802"/>
            <a:ext cx="2777949" cy="1952617"/>
          </a:xfrm>
          <a:prstGeom prst="rect">
            <a:avLst/>
          </a:prstGeom>
          <a:noFill/>
        </p:spPr>
      </p:pic>
      <p:pic>
        <p:nvPicPr>
          <p:cNvPr id="21514" name="Picture 10" descr="http://www.sadikam.ru/published/publicdata/SADIKAM31/attachments/SC/products_pictures/11286b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1857364"/>
            <a:ext cx="2509022" cy="2057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792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2000240"/>
            <a:ext cx="81439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 КАКИЕ  ИГРЫ</a:t>
            </a:r>
            <a:b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МОЖНО ПОИГРАТЬ </a:t>
            </a:r>
            <a:b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ДОМА?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87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3">
            <a:lum bright="-10000" contrast="40000"/>
          </a:blip>
          <a:srcRect/>
          <a:stretch>
            <a:fillRect/>
          </a:stretch>
        </p:blipFill>
        <p:spPr bwMode="auto">
          <a:xfrm>
            <a:off x="2" y="0"/>
            <a:ext cx="9144000" cy="6858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43174" y="857232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Calibri"/>
                <a:cs typeface="+mn-cs"/>
              </a:rPr>
              <a:t>ИГРЫ С ПРИЩЕПКАМИ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Calibri"/>
              <a:cs typeface="+mn-cs"/>
            </a:endParaRPr>
          </a:p>
        </p:txBody>
      </p:sp>
      <p:pic>
        <p:nvPicPr>
          <p:cNvPr id="8" name="Рисунок 7" descr="&amp;Pcy;&amp;rcy;&amp;icy;&amp;shchcy;&amp;iecy;&amp;pcy;&amp;kcy;&amp;acy;&amp;mcy;&amp;icy; &amp;icy;&amp;gcy;&amp;rcy;&amp;acy;&amp;iecy;&amp;mcy; — &amp;ncy;&amp;iecy; &amp;tcy;&amp;ocy;&amp;lcy;&amp;softcy;&amp;kcy;&amp;ocy; &amp;mcy;&amp;iecy;&amp;lcy;&amp;kcy;&amp;ucy;&amp;yucy; &amp;mcy;&amp;ocy;&amp;tcy;&amp;ocy;&amp;rcy;&amp;icy;&amp;kcy;&amp;ucy; &amp;rcy;&amp;acy;&amp;zcy;&amp;vcy;&amp;icy;&amp;vcy;&amp;acy;&amp;iecy;&amp;mcy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857364"/>
            <a:ext cx="4365936" cy="311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maaam.ru/upload/blogs/2748988165744947a4ee04c7ab0204a5.jpg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3286124"/>
            <a:ext cx="3718885" cy="298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952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28861" y="500042"/>
            <a:ext cx="41434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Calibri"/>
                <a:cs typeface="+mn-cs"/>
              </a:rPr>
              <a:t>ИГРЫ С ПУГОВИЦАМИ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6" name="Рисунок 5" descr="Игры с пуговицам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00174"/>
            <a:ext cx="3576009" cy="255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maaam.ru/upload/blogs/fa874fbd2a010d254bd6dfa86bb9503b.jpg.jpg"/>
          <p:cNvPicPr/>
          <p:nvPr/>
        </p:nvPicPr>
        <p:blipFill>
          <a:blip r:embed="rId4"/>
          <a:srcRect l="14340" t="13006" r="13957" b="10817"/>
          <a:stretch>
            <a:fillRect/>
          </a:stretch>
        </p:blipFill>
        <p:spPr bwMode="auto">
          <a:xfrm>
            <a:off x="5286380" y="1357298"/>
            <a:ext cx="178595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maaam.ru/upload/blogs/bf13b11c2624db345b2ff9044fe4aa0d.jpg.jpg"/>
          <p:cNvPicPr/>
          <p:nvPr/>
        </p:nvPicPr>
        <p:blipFill>
          <a:blip r:embed="rId5"/>
          <a:srcRect l="27063" t="37416" r="9522" b="17641"/>
          <a:stretch>
            <a:fillRect/>
          </a:stretch>
        </p:blipFill>
        <p:spPr bwMode="auto">
          <a:xfrm rot="10800000">
            <a:off x="785786" y="4572008"/>
            <a:ext cx="335758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maaam.ru/upload/blogs/b5de4dfb8115fb81bdbed7a6fc7455e3.jpg.jpg"/>
          <p:cNvPicPr/>
          <p:nvPr/>
        </p:nvPicPr>
        <p:blipFill>
          <a:blip r:embed="rId6"/>
          <a:srcRect l="9231" t="12500" r="24615"/>
          <a:stretch>
            <a:fillRect/>
          </a:stretch>
        </p:blipFill>
        <p:spPr bwMode="auto">
          <a:xfrm>
            <a:off x="6215074" y="4071942"/>
            <a:ext cx="2357454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920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10800000" flipV="1">
            <a:off x="2214546" y="393353"/>
            <a:ext cx="5786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Разрезные картинки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бросового материала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www.maaam.ru/upload/blogs/b5af8f3fd421fdfcdd6a38902156d41b.jpg.jpg"/>
          <p:cNvPicPr>
            <a:picLocks noChangeAspect="1" noChangeArrowheads="1"/>
          </p:cNvPicPr>
          <p:nvPr/>
        </p:nvPicPr>
        <p:blipFill>
          <a:blip r:embed="rId3"/>
          <a:srcRect l="21622" t="9305" r="16216" b="8809"/>
          <a:stretch>
            <a:fillRect/>
          </a:stretch>
        </p:blipFill>
        <p:spPr bwMode="auto">
          <a:xfrm>
            <a:off x="5143504" y="1857364"/>
            <a:ext cx="2717891" cy="2599722"/>
          </a:xfrm>
          <a:prstGeom prst="rect">
            <a:avLst/>
          </a:prstGeom>
          <a:noFill/>
        </p:spPr>
      </p:pic>
      <p:pic>
        <p:nvPicPr>
          <p:cNvPr id="1026" name="Picture 2" descr="&amp;Rcy;&amp;acy;&amp;zcy;&amp;rcy;&amp;iecy;&amp;zcy;&amp;ncy;&amp;ycy;&amp;iecy; &amp;kcy;&amp;acy;&amp;rcy;&amp;tcy;&amp;icy;&amp;ncy;&amp;kcy;&amp;icy; &amp;icy;&amp;zcy; &amp;bcy;&amp;rcy;&amp;ocy;&amp;scy;&amp;ocy;&amp;vcy;&amp;ocy;&amp;gcy;&amp;ocy; &amp;mcy;&amp;acy;&amp;tcy;&amp;iecy;&amp;rcy;&amp;icy;&amp;acy;&amp;lcy;&amp;acy;"/>
          <p:cNvPicPr>
            <a:picLocks noChangeAspect="1" noChangeArrowheads="1"/>
          </p:cNvPicPr>
          <p:nvPr/>
        </p:nvPicPr>
        <p:blipFill>
          <a:blip r:embed="rId4"/>
          <a:srcRect l="20270" t="3722" r="13513" b="5086"/>
          <a:stretch>
            <a:fillRect/>
          </a:stretch>
        </p:blipFill>
        <p:spPr bwMode="auto">
          <a:xfrm>
            <a:off x="642910" y="1785926"/>
            <a:ext cx="2928958" cy="2928958"/>
          </a:xfrm>
          <a:prstGeom prst="rect">
            <a:avLst/>
          </a:prstGeom>
          <a:noFill/>
        </p:spPr>
      </p:pic>
      <p:pic>
        <p:nvPicPr>
          <p:cNvPr id="1032" name="Picture 8" descr="http://www.maaam.ru/upload/blogs/f3a6f1a901bb3260479a4ad39480614d.jpg.jpg"/>
          <p:cNvPicPr>
            <a:picLocks noChangeAspect="1" noChangeArrowheads="1"/>
          </p:cNvPicPr>
          <p:nvPr/>
        </p:nvPicPr>
        <p:blipFill>
          <a:blip r:embed="rId5"/>
          <a:srcRect l="10811" t="18114" r="55405" b="13027"/>
          <a:stretch>
            <a:fillRect/>
          </a:stretch>
        </p:blipFill>
        <p:spPr bwMode="auto">
          <a:xfrm>
            <a:off x="6357950" y="3786190"/>
            <a:ext cx="1785950" cy="2643206"/>
          </a:xfrm>
          <a:prstGeom prst="rect">
            <a:avLst/>
          </a:prstGeom>
          <a:noFill/>
        </p:spPr>
      </p:pic>
      <p:pic>
        <p:nvPicPr>
          <p:cNvPr id="1030" name="Picture 6" descr="http://www.maaam.ru/upload/blogs/c5d6bf5962ce72c5b1147360aaeeb140.jpg.jpg"/>
          <p:cNvPicPr>
            <a:picLocks noChangeAspect="1" noChangeArrowheads="1"/>
          </p:cNvPicPr>
          <p:nvPr/>
        </p:nvPicPr>
        <p:blipFill>
          <a:blip r:embed="rId6"/>
          <a:srcRect l="5263" t="1902" r="5262" b="3408"/>
          <a:stretch>
            <a:fillRect/>
          </a:stretch>
        </p:blipFill>
        <p:spPr bwMode="auto">
          <a:xfrm>
            <a:off x="1928794" y="3714752"/>
            <a:ext cx="2714644" cy="2661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460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2" y="0"/>
            <a:ext cx="9144000" cy="6858001"/>
          </a:xfrm>
          <a:prstGeom prst="rect">
            <a:avLst/>
          </a:prstGeom>
          <a:noFill/>
        </p:spPr>
      </p:pic>
      <p:pic>
        <p:nvPicPr>
          <p:cNvPr id="16386" name="Picture 2" descr="http://www.neizvestniy-geniy.ru/images/works/photo/2010/12/268439_1.jpg"/>
          <p:cNvPicPr>
            <a:picLocks noChangeAspect="1" noChangeArrowheads="1"/>
          </p:cNvPicPr>
          <p:nvPr/>
        </p:nvPicPr>
        <p:blipFill>
          <a:blip r:embed="rId3"/>
          <a:srcRect l="16304" r="16666"/>
          <a:stretch>
            <a:fillRect/>
          </a:stretch>
        </p:blipFill>
        <p:spPr bwMode="auto">
          <a:xfrm>
            <a:off x="857224" y="4071942"/>
            <a:ext cx="2643206" cy="22193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71670" y="857232"/>
            <a:ext cx="4532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Calibri"/>
                <a:cs typeface="+mn-cs"/>
              </a:rPr>
              <a:t>ИГРЫ С ЗУБОЧИСТКАМИ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Calibri"/>
              <a:cs typeface="+mn-cs"/>
            </a:endParaRPr>
          </a:p>
        </p:txBody>
      </p:sp>
      <p:pic>
        <p:nvPicPr>
          <p:cNvPr id="16390" name="Picture 6" descr="http://picfun.ru/uploads/posts/2009-01/1231000617_aa95da93c3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786190"/>
            <a:ext cx="3428992" cy="2575886"/>
          </a:xfrm>
          <a:prstGeom prst="rect">
            <a:avLst/>
          </a:prstGeom>
          <a:noFill/>
        </p:spPr>
      </p:pic>
      <p:pic>
        <p:nvPicPr>
          <p:cNvPr id="16392" name="Picture 8" descr="http://babulyam.ru/wp-content/uploads/2011/12/IMGP1562-300x18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1785926"/>
            <a:ext cx="2857500" cy="1781176"/>
          </a:xfrm>
          <a:prstGeom prst="rect">
            <a:avLst/>
          </a:prstGeom>
          <a:noFill/>
        </p:spPr>
      </p:pic>
      <p:pic>
        <p:nvPicPr>
          <p:cNvPr id="16388" name="Picture 4" descr="http://www.webpark.ru/uploads32/tooth_pick_art_28.jpg"/>
          <p:cNvPicPr>
            <a:picLocks noChangeAspect="1" noChangeArrowheads="1"/>
          </p:cNvPicPr>
          <p:nvPr/>
        </p:nvPicPr>
        <p:blipFill>
          <a:blip r:embed="rId6"/>
          <a:srcRect r="21631"/>
          <a:stretch>
            <a:fillRect/>
          </a:stretch>
        </p:blipFill>
        <p:spPr bwMode="auto">
          <a:xfrm>
            <a:off x="5857884" y="1571612"/>
            <a:ext cx="2643206" cy="2533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284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2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14546" y="785794"/>
            <a:ext cx="4296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Calibri"/>
                <a:cs typeface="+mn-cs"/>
              </a:rPr>
              <a:t>ИГРЫ С МАКАРОНАМИ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Calibri"/>
              <a:cs typeface="+mn-cs"/>
            </a:endParaRPr>
          </a:p>
        </p:txBody>
      </p:sp>
      <p:pic>
        <p:nvPicPr>
          <p:cNvPr id="17414" name="Picture 6" descr="http://www.breasting.ru/images/p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500174"/>
            <a:ext cx="3208968" cy="3071834"/>
          </a:xfrm>
          <a:prstGeom prst="rect">
            <a:avLst/>
          </a:prstGeom>
          <a:noFill/>
        </p:spPr>
      </p:pic>
      <p:pic>
        <p:nvPicPr>
          <p:cNvPr id="17416" name="Picture 8" descr="http://www.e-etkinlik.com/data/media/1/Bornenes_hobbybog_-_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832202"/>
            <a:ext cx="2928958" cy="2752088"/>
          </a:xfrm>
          <a:prstGeom prst="rect">
            <a:avLst/>
          </a:prstGeom>
          <a:noFill/>
        </p:spPr>
      </p:pic>
      <p:pic>
        <p:nvPicPr>
          <p:cNvPr id="17418" name="Picture 10" descr="makaroni3 &amp;Vcy;&amp;iecy;&amp;scy;&amp;iecy;&amp;lcy;&amp;ycy;&amp;iecy; &amp;icy;&amp;gcy;&amp;rcy;&amp;ycy; &amp;dcy;&amp;lcy;&amp;yacy; &amp;mcy;&amp;acy;&amp;lcy;&amp;ycy;&amp;shcy;&amp;iecy;&amp;jcy; &amp;scy; &amp;mcy;&amp;acy;&amp;kcy;&amp;acy;&amp;rcy;&amp;ocy;&amp;ncy;&amp;acy;&amp;mcy;&amp;icy;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1500174"/>
            <a:ext cx="2762248" cy="2071687"/>
          </a:xfrm>
          <a:prstGeom prst="rect">
            <a:avLst/>
          </a:prstGeom>
          <a:noFill/>
        </p:spPr>
      </p:pic>
      <p:pic>
        <p:nvPicPr>
          <p:cNvPr id="17410" name="Picture 2" descr="http://stranamasterov.ucoz.ru/_nw/2/0484272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4286256"/>
            <a:ext cx="2832614" cy="2314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107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539552" y="1340768"/>
            <a:ext cx="842493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800" b="1" i="1" dirty="0" smtClean="0">
                <a:solidFill>
                  <a:schemeClr val="accent5">
                    <a:lumMod val="75000"/>
                  </a:schemeClr>
                </a:solidFill>
              </a:rPr>
              <a:t>Детство – важнейший период человеческой жизни, не подготовка к будущей жизни, а настоящая, яркая, самобытная, неповторимая жизнь. И от того, как прошло детство, кто вел ребенка за руку в детские годы, что вошло в его разум и сердце из окружающего мира, - от этого в решающей степени зависит, каким человеком станет сегодняшний малыш. </a:t>
            </a:r>
          </a:p>
          <a:p>
            <a:pPr>
              <a:spcBef>
                <a:spcPts val="0"/>
              </a:spcBef>
              <a:buNone/>
            </a:pPr>
            <a:endParaRPr lang="ru-RU" sz="800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1800" b="1" i="1" dirty="0" smtClean="0">
                <a:solidFill>
                  <a:schemeClr val="accent5">
                    <a:lumMod val="75000"/>
                  </a:schemeClr>
                </a:solidFill>
              </a:rPr>
              <a:t>    В.А. Сухомлинский</a:t>
            </a:r>
            <a:endParaRPr lang="ru-RU" sz="18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822107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</a:rPr>
              <a:t>Игра – отражение жизни. Здесь все «как будто», «понарошку», но в этой условной обстановке, которая создается воображением ребенка , много настоящего: действия играющих всегда реальны, их чувства, переживания подлинны, искренни. Ребенок знает, что кукла и мишка – только игрушки, но любит их как живых, понимает, что он не </a:t>
            </a:r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</a:rPr>
              <a:t>«</a:t>
            </a:r>
            <a:r>
              <a:rPr lang="ru-RU" sz="2800" dirty="0" err="1" smtClean="0">
                <a:solidFill>
                  <a:schemeClr val="accent4">
                    <a:lumMod val="10000"/>
                  </a:schemeClr>
                </a:solidFill>
              </a:rPr>
              <a:t>за</a:t>
            </a:r>
            <a:r>
              <a:rPr lang="ru-RU" sz="2800" dirty="0" err="1" smtClean="0">
                <a:solidFill>
                  <a:schemeClr val="accent4">
                    <a:lumMod val="10000"/>
                  </a:schemeClr>
                </a:solidFill>
              </a:rPr>
              <a:t>правдашний</a:t>
            </a:r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</a:rPr>
              <a:t>»  доктор, но чувствует ответственность за здоровье своих «пациентов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».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268761"/>
            <a:ext cx="56886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Calibri"/>
                <a:cs typeface="+mn-cs"/>
              </a:rPr>
              <a:t>Игра </a:t>
            </a:r>
            <a:r>
              <a:rPr lang="ru-RU" sz="2800" dirty="0">
                <a:solidFill>
                  <a:prstClr val="black"/>
                </a:solidFill>
                <a:latin typeface="Calibri"/>
                <a:cs typeface="+mn-cs"/>
              </a:rPr>
              <a:t>– помощник нам, бесспорно,</a:t>
            </a:r>
            <a:br>
              <a:rPr lang="ru-RU" sz="2800" dirty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ru-RU" sz="2800" dirty="0">
                <a:solidFill>
                  <a:prstClr val="black"/>
                </a:solidFill>
                <a:latin typeface="Calibri"/>
                <a:cs typeface="+mn-cs"/>
              </a:rPr>
              <a:t>Игре все возрасты покорны.</a:t>
            </a:r>
            <a:br>
              <a:rPr lang="ru-RU" sz="2800" dirty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ru-RU" sz="2800" dirty="0">
                <a:solidFill>
                  <a:prstClr val="black"/>
                </a:solidFill>
                <a:latin typeface="Calibri"/>
                <a:cs typeface="+mn-cs"/>
              </a:rPr>
              <a:t>Взаимодействие в игре</a:t>
            </a:r>
            <a:br>
              <a:rPr lang="ru-RU" sz="2800" dirty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ru-RU" sz="2800" dirty="0">
                <a:solidFill>
                  <a:prstClr val="black"/>
                </a:solidFill>
                <a:latin typeface="Calibri"/>
                <a:cs typeface="+mn-cs"/>
              </a:rPr>
              <a:t>Поможет понимать друг друга,</a:t>
            </a:r>
            <a:br>
              <a:rPr lang="ru-RU" sz="2800" dirty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ru-RU" sz="2800" dirty="0">
                <a:solidFill>
                  <a:prstClr val="black"/>
                </a:solidFill>
                <a:latin typeface="Calibri"/>
                <a:cs typeface="+mn-cs"/>
              </a:rPr>
              <a:t>Нам стать внимательней, добрей,</a:t>
            </a:r>
            <a:br>
              <a:rPr lang="ru-RU" sz="2800" dirty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ru-RU" sz="2800" dirty="0">
                <a:solidFill>
                  <a:prstClr val="black"/>
                </a:solidFill>
                <a:latin typeface="Calibri"/>
                <a:cs typeface="+mn-cs"/>
              </a:rPr>
              <a:t>И разрешить вопрос досуга.</a:t>
            </a:r>
            <a:br>
              <a:rPr lang="ru-RU" sz="2800" dirty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ru-RU" sz="2800" dirty="0">
                <a:solidFill>
                  <a:prstClr val="black"/>
                </a:solidFill>
                <a:latin typeface="Calibri"/>
                <a:cs typeface="+mn-cs"/>
              </a:rPr>
              <a:t>Играйте с нами! Придумывайте сами! </a:t>
            </a:r>
            <a:br>
              <a:rPr lang="ru-RU" sz="2800" dirty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ru-RU" sz="2800" dirty="0">
                <a:solidFill>
                  <a:prstClr val="black"/>
                </a:solidFill>
                <a:latin typeface="Calibri"/>
                <a:cs typeface="+mn-cs"/>
              </a:rPr>
              <a:t>Играйте с друзьями! Удача за вами</a:t>
            </a:r>
            <a:r>
              <a:rPr lang="ru-RU" sz="2400" b="1" dirty="0">
                <a:solidFill>
                  <a:prstClr val="black"/>
                </a:solidFill>
                <a:latin typeface="Calibri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5075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288" y="692150"/>
            <a:ext cx="842486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Возможности игры огромны, они: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268761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endParaRPr lang="ru-RU" b="1" i="1" dirty="0" smtClean="0"/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latin typeface="+mn-lt"/>
              </a:rPr>
              <a:t>Развивают познавательные процессы личности – внимание, </a:t>
            </a:r>
          </a:p>
          <a:p>
            <a:r>
              <a:rPr lang="ru-RU" b="1" i="1" dirty="0" smtClean="0">
                <a:latin typeface="+mn-lt"/>
              </a:rPr>
              <a:t>    память, восприятие, мышление, воображение;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latin typeface="+mn-lt"/>
              </a:rPr>
              <a:t>Тренируют наблюдательность и ум;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latin typeface="+mn-lt"/>
              </a:rPr>
              <a:t>Развивают творческие способности у детей;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latin typeface="+mn-lt"/>
              </a:rPr>
              <a:t>Формируют эмоционально-чувственную сферу личности </a:t>
            </a:r>
          </a:p>
          <a:p>
            <a:r>
              <a:rPr lang="ru-RU" b="1" i="1" dirty="0" smtClean="0">
                <a:latin typeface="+mn-lt"/>
              </a:rPr>
              <a:t>    дошкольника;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latin typeface="+mn-lt"/>
              </a:rPr>
              <a:t>Способствуют познанию ребенком самого себя и побуждают</a:t>
            </a:r>
          </a:p>
          <a:p>
            <a:r>
              <a:rPr lang="ru-RU" b="1" i="1" dirty="0" smtClean="0">
                <a:latin typeface="+mn-lt"/>
              </a:rPr>
              <a:t>     его к самосовершенствованию;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latin typeface="+mn-lt"/>
              </a:rPr>
              <a:t>Учат самодисциплине, настойчивости, выдержке –</a:t>
            </a:r>
          </a:p>
          <a:p>
            <a:r>
              <a:rPr lang="ru-RU" b="1" i="1" dirty="0" smtClean="0">
                <a:latin typeface="+mn-lt"/>
              </a:rPr>
              <a:t>     всем тем качествам, без которых трудно жить и достигать </a:t>
            </a:r>
          </a:p>
          <a:p>
            <a:r>
              <a:rPr lang="ru-RU" b="1" i="1" dirty="0" smtClean="0">
                <a:latin typeface="+mn-lt"/>
              </a:rPr>
              <a:t>     поставленных целей и задач</a:t>
            </a:r>
            <a:endParaRPr lang="ru-RU" b="1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332656"/>
            <a:ext cx="76328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В детском возрасте происходит зарождение и интенсивное становление отношений к другим людям. Опыт этих первых отношений является основой для дальнейшего развития личности ребенка и во много определяет особенности самосознания человека, его отношение к окружающему, его поведение и самочувствие среди людей. </a:t>
            </a:r>
          </a:p>
          <a:p>
            <a:pPr algn="just">
              <a:buNone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Подвижная игра является ведущим методом как физического, так и всестороннего воспитания. Она оказывает всестороннее воздействие на ребенка дошкольного возраста. Играя, дети познают окружающий мир, себя и сверстников, свое тело, изобретают, творят окружающее, а так же устанавливают отношения со сверстниками, при этом развиваются гармонично и целостно. Именно подвижная игра выступает, способствует формированию межличностных отношений и общения между сверстниками, умственному развитию ребенка, совершенствованию познавательных процессов, развитию творческой активности детей.</a:t>
            </a:r>
            <a:endParaRPr lang="ru-RU" b="1" i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ru-RU" sz="3200" b="1" i="1" dirty="0" smtClean="0">
                <a:latin typeface="+mn-lt"/>
              </a:rPr>
              <a:t>Игровая деятельность включает в себя</a:t>
            </a:r>
            <a:r>
              <a:rPr lang="ru-RU" b="1" i="1" dirty="0" smtClean="0">
                <a:latin typeface="+mn-lt"/>
              </a:rPr>
              <a:t>:</a:t>
            </a:r>
            <a:endParaRPr lang="ru-RU" b="1" i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174035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 </a:t>
            </a:r>
            <a:r>
              <a:rPr lang="ru-RU" sz="2400" b="1" i="1" dirty="0" smtClean="0"/>
              <a:t>1. Сюжетно- ролевая игра.</a:t>
            </a:r>
          </a:p>
          <a:p>
            <a:pPr>
              <a:buNone/>
            </a:pPr>
            <a:r>
              <a:rPr lang="ru-RU" sz="2400" b="1" i="1" dirty="0" smtClean="0"/>
              <a:t> 2. Подвижная игра.</a:t>
            </a:r>
          </a:p>
          <a:p>
            <a:pPr>
              <a:buNone/>
            </a:pPr>
            <a:r>
              <a:rPr lang="ru-RU" sz="2400" b="1" i="1" dirty="0" smtClean="0"/>
              <a:t> 3. Театрализованная игра.</a:t>
            </a:r>
          </a:p>
          <a:p>
            <a:pPr>
              <a:buNone/>
            </a:pPr>
            <a:r>
              <a:rPr lang="ru-RU" sz="2400" b="1" i="1" dirty="0" smtClean="0"/>
              <a:t> 4. Дидактическая игра- речевая, настольная</a:t>
            </a:r>
          </a:p>
          <a:p>
            <a:pPr>
              <a:buNone/>
            </a:pPr>
            <a:r>
              <a:rPr lang="ru-RU" sz="2400" b="1" i="1" dirty="0" smtClean="0"/>
              <a:t> 5. Экологическая игра.</a:t>
            </a:r>
          </a:p>
          <a:p>
            <a:pPr>
              <a:buNone/>
            </a:pPr>
            <a:r>
              <a:rPr lang="ru-RU" sz="2400" b="1" i="1" dirty="0" smtClean="0"/>
              <a:t> 6. Игра с природным материалом.</a:t>
            </a:r>
          </a:p>
          <a:p>
            <a:pPr>
              <a:buNone/>
            </a:pPr>
            <a:r>
              <a:rPr lang="ru-RU" sz="2400" b="1" i="1" dirty="0" smtClean="0"/>
              <a:t> 7.Конструкторская или строительная</a:t>
            </a:r>
          </a:p>
          <a:p>
            <a:pPr>
              <a:buNone/>
            </a:pPr>
            <a:r>
              <a:rPr lang="ru-RU" sz="2400" b="1" i="1" dirty="0" smtClean="0"/>
              <a:t> 8.Развивающая</a:t>
            </a:r>
          </a:p>
          <a:p>
            <a:pPr>
              <a:buNone/>
            </a:pPr>
            <a:r>
              <a:rPr lang="ru-RU" sz="2400" b="1" i="1" dirty="0" smtClean="0"/>
              <a:t> 9  Коммуникативная игра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/>
              <a:t>ФОРМИРОВАНИЕ ОСНОВАНИЙ ДЛЯ РАЗВИТИЯ ДЕТСКОЙ ИГРЫ</a:t>
            </a:r>
            <a:endParaRPr lang="ru-RU" sz="28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i="1" dirty="0" smtClean="0"/>
              <a:t>БЕСЕДЫ</a:t>
            </a:r>
          </a:p>
          <a:p>
            <a:r>
              <a:rPr lang="ru-RU" sz="2800" b="1" i="1" dirty="0" smtClean="0"/>
              <a:t>ДИАЛОГИ С ДЕТЬМИ</a:t>
            </a:r>
          </a:p>
          <a:p>
            <a:r>
              <a:rPr lang="ru-RU" sz="2800" b="1" i="1" dirty="0" smtClean="0"/>
              <a:t>ЧТЕНИЕ ХУДОЖ.ЛИТЕРАТУРЫ</a:t>
            </a:r>
          </a:p>
          <a:p>
            <a:r>
              <a:rPr lang="ru-RU" sz="2800" b="1" i="1" dirty="0" smtClean="0"/>
              <a:t>ПРОГУЛКИ</a:t>
            </a:r>
          </a:p>
          <a:p>
            <a:r>
              <a:rPr lang="ru-RU" sz="2800" b="1" i="1" dirty="0" smtClean="0"/>
              <a:t>НАБЛЮДЕНИЯ ЗА ОКРУЖАЮЩИМ </a:t>
            </a:r>
          </a:p>
          <a:p>
            <a:r>
              <a:rPr lang="ru-RU" sz="2800" b="1" i="1" dirty="0" smtClean="0"/>
              <a:t>СОВМЕСТНЫЕ СО ВЗРОСЛЫМ ИГРЫ</a:t>
            </a:r>
          </a:p>
          <a:p>
            <a:r>
              <a:rPr lang="ru-RU" sz="2800" b="1" i="1" dirty="0" smtClean="0"/>
              <a:t>ОБУЧАЮЩИЕ ИГРЫ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595055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22114"/>
          </a:xfrm>
        </p:spPr>
        <p:txBody>
          <a:bodyPr/>
          <a:lstStyle/>
          <a:p>
            <a:r>
              <a:rPr lang="ru-RU" b="1" i="1" dirty="0" smtClean="0">
                <a:latin typeface="+mn-lt"/>
              </a:rPr>
              <a:t>Сюжетно- ролевая игра.</a:t>
            </a:r>
            <a:endParaRPr lang="ru-RU" b="1" i="1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24745"/>
            <a:ext cx="820891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Большинство игр посвящено изображению </a:t>
            </a:r>
            <a:endParaRPr lang="ru-RU" sz="2000" b="1" i="1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труда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людей разных профессий. Ребята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возят грузовики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лечат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«больных пациентов», играют в </a:t>
            </a:r>
            <a:endParaRPr lang="ru-RU" sz="2000" b="1" i="1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«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семью»,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парикмахерскую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и т.д.</a:t>
            </a:r>
          </a:p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Через игру закрепляется и углубляется </a:t>
            </a:r>
            <a:endParaRPr lang="ru-RU" sz="2000" b="1" i="1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Интерес детей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к разным профессиям, </a:t>
            </a:r>
            <a:endParaRPr lang="ru-RU" sz="2000" b="1" i="1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воспитывается уважение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к труду.</a:t>
            </a:r>
          </a:p>
        </p:txBody>
      </p:sp>
      <p:pic>
        <p:nvPicPr>
          <p:cNvPr id="5" name="Рисунок 4" descr="C:\Documents and Settings\1\Рабочий стол\IMG_20150924_10291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645024"/>
            <a:ext cx="3816424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Documents and Settings\1\Рабочий стол\IMG_20160322_10403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3869556" cy="2379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3335_shk-2">
  <a:themeElements>
    <a:clrScheme name="елочный">
      <a:dk1>
        <a:srgbClr val="003300"/>
      </a:dk1>
      <a:lt1>
        <a:srgbClr val="99FF99"/>
      </a:lt1>
      <a:dk2>
        <a:srgbClr val="006600"/>
      </a:dk2>
      <a:lt2>
        <a:srgbClr val="99FF66"/>
      </a:lt2>
      <a:accent1>
        <a:srgbClr val="FFFF00"/>
      </a:accent1>
      <a:accent2>
        <a:srgbClr val="66FF33"/>
      </a:accent2>
      <a:accent3>
        <a:srgbClr val="009900"/>
      </a:accent3>
      <a:accent4>
        <a:srgbClr val="FFFF99"/>
      </a:accent4>
      <a:accent5>
        <a:srgbClr val="6600FF"/>
      </a:accent5>
      <a:accent6>
        <a:srgbClr val="CCFF33"/>
      </a:accent6>
      <a:hlink>
        <a:srgbClr val="0000FF"/>
      </a:hlink>
      <a:folHlink>
        <a:srgbClr val="00CC6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43335_shk-2</Template>
  <TotalTime>1053</TotalTime>
  <Words>909</Words>
  <Application>Microsoft Office PowerPoint</Application>
  <PresentationFormat>Экран (4:3)</PresentationFormat>
  <Paragraphs>88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29</vt:i4>
      </vt:variant>
    </vt:vector>
  </HeadingPairs>
  <TitlesOfParts>
    <vt:vector size="42" baseType="lpstr">
      <vt:lpstr>43335_shk-2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Игровая деятельность включает в себя:</vt:lpstr>
      <vt:lpstr>ФОРМИРОВАНИЕ ОСНОВАНИЙ ДЛЯ РАЗВИТИЯ ДЕТСКОЙ ИГРЫ</vt:lpstr>
      <vt:lpstr>Сюжетно- ролевая игра.</vt:lpstr>
      <vt:lpstr>Презентация PowerPoint</vt:lpstr>
      <vt:lpstr>Театрализованная игра.</vt:lpstr>
      <vt:lpstr>Презентация PowerPoint</vt:lpstr>
      <vt:lpstr>Экологическая игра.</vt:lpstr>
      <vt:lpstr>Презентация PowerPoint</vt:lpstr>
      <vt:lpstr>Презентация PowerPoint</vt:lpstr>
      <vt:lpstr>Игры с природным материалом.</vt:lpstr>
      <vt:lpstr>КОММУНИКАТИВНЫЕ ИГРЫ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17</cp:revision>
  <dcterms:created xsi:type="dcterms:W3CDTF">2015-12-16T12:55:08Z</dcterms:created>
  <dcterms:modified xsi:type="dcterms:W3CDTF">2017-02-05T13:16:53Z</dcterms:modified>
</cp:coreProperties>
</file>